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307" r:id="rId2"/>
    <p:sldId id="382" r:id="rId3"/>
    <p:sldId id="350" r:id="rId4"/>
    <p:sldId id="386" r:id="rId5"/>
    <p:sldId id="388" r:id="rId6"/>
    <p:sldId id="387" r:id="rId7"/>
    <p:sldId id="389" r:id="rId8"/>
    <p:sldId id="359" r:id="rId9"/>
    <p:sldId id="391" r:id="rId10"/>
    <p:sldId id="390" r:id="rId11"/>
    <p:sldId id="403" r:id="rId12"/>
    <p:sldId id="405" r:id="rId13"/>
    <p:sldId id="404" r:id="rId14"/>
    <p:sldId id="406" r:id="rId15"/>
    <p:sldId id="407" r:id="rId16"/>
    <p:sldId id="408" r:id="rId17"/>
    <p:sldId id="409" r:id="rId18"/>
    <p:sldId id="421" r:id="rId19"/>
    <p:sldId id="411" r:id="rId20"/>
    <p:sldId id="420" r:id="rId21"/>
    <p:sldId id="412" r:id="rId22"/>
    <p:sldId id="417" r:id="rId23"/>
    <p:sldId id="410" r:id="rId24"/>
    <p:sldId id="413" r:id="rId25"/>
    <p:sldId id="416" r:id="rId26"/>
    <p:sldId id="414" r:id="rId27"/>
    <p:sldId id="415" r:id="rId28"/>
    <p:sldId id="418" r:id="rId29"/>
    <p:sldId id="397" r:id="rId30"/>
    <p:sldId id="398" r:id="rId31"/>
    <p:sldId id="354" r:id="rId32"/>
    <p:sldId id="431" r:id="rId33"/>
    <p:sldId id="432" r:id="rId34"/>
    <p:sldId id="419" r:id="rId35"/>
    <p:sldId id="422" r:id="rId36"/>
    <p:sldId id="423" r:id="rId37"/>
    <p:sldId id="424" r:id="rId38"/>
    <p:sldId id="425" r:id="rId39"/>
    <p:sldId id="426" r:id="rId40"/>
    <p:sldId id="427" r:id="rId41"/>
    <p:sldId id="428" r:id="rId42"/>
    <p:sldId id="429" r:id="rId43"/>
    <p:sldId id="399" r:id="rId44"/>
    <p:sldId id="400" r:id="rId45"/>
    <p:sldId id="434" r:id="rId46"/>
    <p:sldId id="401" r:id="rId47"/>
    <p:sldId id="433" r:id="rId48"/>
    <p:sldId id="402" r:id="rId49"/>
    <p:sldId id="395" r:id="rId50"/>
    <p:sldId id="352" r:id="rId51"/>
    <p:sldId id="343" r:id="rId52"/>
    <p:sldId id="378" r:id="rId53"/>
    <p:sldId id="377" r:id="rId54"/>
    <p:sldId id="340" r:id="rId55"/>
    <p:sldId id="376" r:id="rId56"/>
    <p:sldId id="396" r:id="rId57"/>
    <p:sldId id="328" r:id="rId58"/>
    <p:sldId id="385" r:id="rId59"/>
    <p:sldId id="365" r:id="rId60"/>
    <p:sldId id="368" r:id="rId61"/>
    <p:sldId id="313" r:id="rId62"/>
    <p:sldId id="384" r:id="rId63"/>
    <p:sldId id="383" r:id="rId6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12</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41</a:t>
            </a:fld>
            <a:endParaRPr kumimoji="1" lang="ja-JP" altLang="en-US"/>
          </a:p>
        </p:txBody>
      </p:sp>
    </p:spTree>
    <p:extLst>
      <p:ext uri="{BB962C8B-B14F-4D97-AF65-F5344CB8AC3E}">
        <p14:creationId xmlns:p14="http://schemas.microsoft.com/office/powerpoint/2010/main" val="2445038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2.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grpSp>
      </p:gr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Tree>
    <p:extLst>
      <p:ext uri="{BB962C8B-B14F-4D97-AF65-F5344CB8AC3E}">
        <p14:creationId xmlns:p14="http://schemas.microsoft.com/office/powerpoint/2010/main" val="2314942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4193590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2322644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
        <p:nvSpPr>
          <p:cNvPr id="21" name="タイトル 1"/>
          <p:cNvSpPr>
            <a:spLocks noGrp="1"/>
          </p:cNvSpPr>
          <p:nvPr>
            <p:ph type="title"/>
          </p:nvPr>
        </p:nvSpPr>
        <p:spPr>
          <a:xfrm>
            <a:off x="258998" y="127508"/>
            <a:ext cx="7627701" cy="660433"/>
          </a:xfrm>
        </p:spPr>
        <p:txBody>
          <a:bodyPr/>
          <a:lstStyle/>
          <a:p>
            <a:r>
              <a:rPr kumimoji="1" lang="ja-JP" altLang="en-US" dirty="0" smtClean="0"/>
              <a:t>数理モデル提案</a:t>
            </a:r>
            <a:endParaRPr kumimoji="1" lang="ja-JP" altLang="en-US" dirty="0"/>
          </a:p>
        </p:txBody>
      </p:sp>
    </p:spTree>
    <p:extLst>
      <p:ext uri="{BB962C8B-B14F-4D97-AF65-F5344CB8AC3E}">
        <p14:creationId xmlns:p14="http://schemas.microsoft.com/office/powerpoint/2010/main" val="27805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あらまし</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シミュレーション実験</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数理モデル</a:t>
            </a:r>
            <a:r>
              <a:rPr lang="ja-JP" altLang="en-US" dirty="0"/>
              <a:t>提案</a:t>
            </a:r>
            <a:endParaRPr kumimoji="1" lang="ja-JP" altLang="en-US" dirty="0"/>
          </a:p>
        </p:txBody>
      </p:sp>
    </p:spTree>
    <p:extLst>
      <p:ext uri="{BB962C8B-B14F-4D97-AF65-F5344CB8AC3E}">
        <p14:creationId xmlns:p14="http://schemas.microsoft.com/office/powerpoint/2010/main" val="3593742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kumimoji="1" lang="ja-JP" altLang="en-US" sz="2000" dirty="0" smtClean="0"/>
              <a:t>「対象者の顔が映るとプライバシデータ」</a:t>
            </a:r>
            <a:endParaRPr kumimoji="1"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xmlns:a14="http://schemas.microsoft.com/office/drawing/2010/main">
        <mc:Choice Requires="a14">
          <p:sp>
            <p:nvSpPr>
              <p:cNvPr id="11" name="正方形/長方形 10"/>
              <p:cNvSpPr/>
              <p:nvPr/>
            </p:nvSpPr>
            <p:spPr>
              <a:xfrm>
                <a:off x="1485900" y="2230948"/>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90624" y="3040390"/>
                <a:ext cx="597217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1257300" y="3849832"/>
                <a:ext cx="590550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485899" y="4659274"/>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1529673" y="5498391"/>
                <a:ext cx="5086350" cy="394210"/>
              </a:xfrm>
              <a:prstGeom prst="rect">
                <a:avLst/>
              </a:prstGeom>
              <a:noFill/>
            </p:spPr>
            <p:txBody>
              <a:bodyPr wrap="square" rtlCol="0">
                <a:spAutoFit/>
              </a:bodyPr>
              <a:lstStyle/>
              <a:p>
                <a:r>
                  <a:rPr lang="ja-JP" altLang="ja-JP" dirty="0"/>
                  <a:t>カメラの撮影方向</a:t>
                </a:r>
                <a:r>
                  <a:rPr lang="en-US" altLang="ja-JP" i="1" dirty="0" err="1"/>
                  <a:t>up,down,right,left</a:t>
                </a:r>
                <a:r>
                  <a:rPr lang="ja-JP" altLang="ja-JP" dirty="0"/>
                  <a:t>の逆</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𝑛</m:t>
                            </m:r>
                          </m:sub>
                        </m:sSub>
                      </m:sub>
                    </m:sSub>
                    <m:d>
                      <m:dPr>
                        <m:ctrlPr>
                          <a:rPr lang="ja-JP" altLang="ja-JP" i="1">
                            <a:latin typeface="Cambria Math" panose="02040503050406030204" pitchFamily="18" charset="0"/>
                          </a:rPr>
                        </m:ctrlPr>
                      </m:dPr>
                      <m:e>
                        <m:r>
                          <a:rPr lang="en-US" altLang="ja-JP" i="1">
                            <a:latin typeface="Cambria Math" panose="02040503050406030204" pitchFamily="18" charset="0"/>
                          </a:rPr>
                          <m:t>𝑡</m:t>
                        </m:r>
                      </m:e>
                    </m:d>
                  </m:oMath>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1529673" y="5498391"/>
                <a:ext cx="5086350" cy="394210"/>
              </a:xfrm>
              <a:prstGeom prst="rect">
                <a:avLst/>
              </a:prstGeom>
              <a:blipFill rotWithShape="0">
                <a:blip r:embed="rId6"/>
                <a:stretch>
                  <a:fillRect l="-1079" t="-7692"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2066925" y="3028950"/>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2066925" y="3028950"/>
                <a:ext cx="4838700" cy="877035"/>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811573" y="2272538"/>
            <a:ext cx="5094052" cy="400110"/>
          </a:xfrm>
          <a:prstGeom prst="rect">
            <a:avLst/>
          </a:prstGeom>
          <a:noFill/>
        </p:spPr>
        <p:txBody>
          <a:bodyPr wrap="square" rtlCol="0">
            <a:spAutoFit/>
          </a:bodyPr>
          <a:lstStyle/>
          <a:p>
            <a:r>
              <a:rPr lang="en-US" altLang="ja-JP" sz="2000" i="1" dirty="0"/>
              <a:t>n</a:t>
            </a:r>
            <a:r>
              <a:rPr lang="ja-JP" altLang="ja-JP" sz="2000" dirty="0"/>
              <a:t>番目の</a:t>
            </a:r>
            <a:r>
              <a:rPr lang="ja-JP" altLang="ja-JP" sz="2000" dirty="0" smtClean="0"/>
              <a:t>ルータ</a:t>
            </a:r>
            <a:r>
              <a:rPr lang="ja-JP" altLang="en-US" sz="2000" dirty="0" smtClean="0"/>
              <a:t>が</a:t>
            </a:r>
            <a:r>
              <a:rPr lang="ja-JP" altLang="ja-JP" sz="2000" dirty="0" smtClean="0"/>
              <a:t>時刻</a:t>
            </a:r>
            <a:r>
              <a:rPr lang="en-US" altLang="ja-JP" sz="2000" i="1" dirty="0" smtClean="0"/>
              <a:t>t</a:t>
            </a:r>
            <a:r>
              <a:rPr lang="ja-JP" altLang="en-US" sz="2000" dirty="0" smtClean="0"/>
              <a:t>に</a:t>
            </a:r>
            <a:r>
              <a:rPr lang="ja-JP" altLang="ja-JP" sz="2000" dirty="0" smtClean="0"/>
              <a:t>センシング</a:t>
            </a:r>
            <a:r>
              <a:rPr lang="ja-JP" altLang="en-US" sz="2000" dirty="0" smtClean="0"/>
              <a:t>する</a:t>
            </a:r>
            <a:r>
              <a:rPr lang="ja-JP" altLang="ja-JP" sz="2000" dirty="0" smtClean="0"/>
              <a:t>量</a:t>
            </a:r>
            <a:endParaRPr kumimoji="1" lang="ja-JP" altLang="en-US" sz="2000" dirty="0"/>
          </a:p>
        </p:txBody>
      </p:sp>
    </p:spTree>
    <p:extLst>
      <p:ext uri="{BB962C8B-B14F-4D97-AF65-F5344CB8AC3E}">
        <p14:creationId xmlns:p14="http://schemas.microsoft.com/office/powerpoint/2010/main" val="149807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29" y="1889653"/>
            <a:ext cx="7119294" cy="3664480"/>
          </a:xfrm>
          <a:prstGeom prst="rect">
            <a:avLst/>
          </a:prstGeom>
          <a:noFill/>
          <a:ln>
            <a:noFill/>
          </a:ln>
        </p:spPr>
      </p:pic>
    </p:spTree>
    <p:extLst>
      <p:ext uri="{BB962C8B-B14F-4D97-AF65-F5344CB8AC3E}">
        <p14:creationId xmlns:p14="http://schemas.microsoft.com/office/powerpoint/2010/main" val="74637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893706" y="3228122"/>
                <a:ext cx="5565883"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en-US" sz="2800" i="1">
                              <a:latin typeface="Cambria Math" panose="02040503050406030204" pitchFamily="18" charset="0"/>
                            </a:rPr>
                          </m:ctrlPr>
                        </m:naryPr>
                        <m:sub>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0">
                                  <a:latin typeface="Cambria Math" panose="02040503050406030204" pitchFamily="18" charset="0"/>
                                </a:rPr>
                                <m:t>0</m:t>
                              </m:r>
                            </m:sub>
                          </m:sSub>
                        </m:sub>
                        <m:sup>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1">
                                  <a:latin typeface="Cambria Math" panose="02040503050406030204" pitchFamily="18" charset="0"/>
                                </a:rPr>
                                <m:t>𝑛</m:t>
                              </m:r>
                            </m:sub>
                          </m:sSub>
                        </m:sup>
                        <m:e>
                          <m:nary>
                            <m:naryPr>
                              <m:chr m:val="∑"/>
                              <m:limLoc m:val="subSup"/>
                              <m:supHide m:val="on"/>
                              <m:ctrlPr>
                                <a:rPr lang="ja-JP" altLang="en-US" sz="2800" i="1">
                                  <a:latin typeface="Cambria Math" panose="02040503050406030204" pitchFamily="18" charset="0"/>
                                </a:rPr>
                              </m:ctrlPr>
                            </m:naryPr>
                            <m:sub>
                              <m:r>
                                <a:rPr lang="ja-JP" altLang="en-US" sz="2800" i="1">
                                  <a:latin typeface="Cambria Math" panose="02040503050406030204" pitchFamily="18" charset="0"/>
                                </a:rPr>
                                <m:t>𝑛</m:t>
                              </m:r>
                              <m:r>
                                <a:rPr lang="ja-JP" altLang="en-US" sz="2800" i="0">
                                  <a:latin typeface="Cambria Math" panose="02040503050406030204" pitchFamily="18" charset="0"/>
                                </a:rPr>
                                <m:t>∈</m:t>
                              </m:r>
                              <m:r>
                                <a:rPr lang="ja-JP" altLang="en-US" sz="2800" i="1">
                                  <a:latin typeface="Cambria Math" panose="02040503050406030204" pitchFamily="18" charset="0"/>
                                </a:rPr>
                                <m:t>𝑅</m:t>
                              </m:r>
                            </m:sub>
                            <m:sup/>
                            <m:e>
                              <m:f>
                                <m:fPr>
                                  <m:ctrlPr>
                                    <a:rPr lang="ja-JP" altLang="en-US" sz="2800" i="1">
                                      <a:latin typeface="Cambria Math" panose="02040503050406030204" pitchFamily="18" charset="0"/>
                                    </a:rPr>
                                  </m:ctrlPr>
                                </m:fPr>
                                <m:num>
                                  <m:d>
                                    <m:dPr>
                                      <m:begChr m:val=""/>
                                      <m:ctrlPr>
                                        <a:rPr lang="ja-JP" altLang="en-US" sz="2800" i="1">
                                          <a:latin typeface="Cambria Math" panose="02040503050406030204" pitchFamily="18" charset="0"/>
                                        </a:rPr>
                                      </m:ctrlPr>
                                    </m:dPr>
                                    <m:e>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r>
                                        <a:rPr lang="ja-JP" altLang="en-US" sz="2800" i="0">
                                          <a:latin typeface="Cambria Math" panose="02040503050406030204" pitchFamily="18" charset="0"/>
                                        </a:rPr>
                                        <m:t>(</m:t>
                                      </m:r>
                                      <m:r>
                                        <a:rPr lang="ja-JP" altLang="en-US" sz="2800" i="1">
                                          <a:latin typeface="Cambria Math" panose="02040503050406030204" pitchFamily="18" charset="0"/>
                                        </a:rPr>
                                        <m:t>𝑁</m:t>
                                      </m:r>
                                      <m:r>
                                        <a:rPr lang="ja-JP" altLang="en-US" sz="2800" i="0">
                                          <a:latin typeface="Cambria Math" panose="02040503050406030204" pitchFamily="18" charset="0"/>
                                        </a:rPr>
                                        <m:t>(</m:t>
                                      </m:r>
                                      <m:r>
                                        <a:rPr lang="ja-JP" altLang="en-US" sz="2800" i="1">
                                          <a:latin typeface="Cambria Math" panose="02040503050406030204" pitchFamily="18" charset="0"/>
                                        </a:rPr>
                                        <m:t>𝑡</m:t>
                                      </m:r>
                                      <m:r>
                                        <a:rPr lang="ja-JP" altLang="en-US" sz="2800" i="0">
                                          <a:latin typeface="Cambria Math" panose="02040503050406030204" pitchFamily="18" charset="0"/>
                                        </a:rPr>
                                        <m:t>)</m:t>
                                      </m:r>
                                    </m:e>
                                  </m:d>
                                </m:num>
                                <m:den>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d>
                                        <m:dPr>
                                          <m:begChr m:val=""/>
                                          <m:ctrlPr>
                                            <a:rPr lang="ja-JP" altLang="en-US" sz="2800" i="1">
                                              <a:latin typeface="Cambria Math" panose="02040503050406030204" pitchFamily="18" charset="0"/>
                                            </a:rPr>
                                          </m:ctrlPr>
                                        </m:dPr>
                                        <m:e>
                                          <m:r>
                                            <a:rPr lang="ja-JP" altLang="en-US" sz="2800" i="1">
                                              <a:latin typeface="Cambria Math" panose="02040503050406030204" pitchFamily="18" charset="0"/>
                                            </a:rPr>
                                            <m:t>𝑃</m:t>
                                          </m:r>
                                          <m:r>
                                            <a:rPr lang="ja-JP" altLang="en-US" sz="2800" i="0">
                                              <a:latin typeface="Cambria Math" panose="02040503050406030204" pitchFamily="18" charset="0"/>
                                            </a:rPr>
                                            <m:t>(</m:t>
                                          </m:r>
                                          <m:r>
                                            <a:rPr lang="ja-JP" altLang="en-US" sz="2800" i="1">
                                              <a:latin typeface="Cambria Math" panose="02040503050406030204" pitchFamily="18" charset="0"/>
                                            </a:rPr>
                                            <m:t>𝑡</m:t>
                                          </m:r>
                                        </m:e>
                                      </m:d>
                                    </m:e>
                                  </m:d>
                                  <m:r>
                                    <a:rPr lang="ja-JP" altLang="en-US" sz="2800" i="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r>
                                        <a:rPr lang="ja-JP" altLang="en-US" sz="2800" i="1">
                                          <a:latin typeface="Cambria Math" panose="02040503050406030204" pitchFamily="18" charset="0"/>
                                        </a:rPr>
                                        <m:t>𝑁</m:t>
                                      </m:r>
                                      <m:d>
                                        <m:dPr>
                                          <m:ctrlPr>
                                            <a:rPr lang="ja-JP" altLang="en-US" sz="2800" i="1">
                                              <a:latin typeface="Cambria Math" panose="02040503050406030204" pitchFamily="18" charset="0"/>
                                            </a:rPr>
                                          </m:ctrlPr>
                                        </m:dPr>
                                        <m:e>
                                          <m:r>
                                            <a:rPr lang="ja-JP" altLang="en-US" sz="2800" i="1">
                                              <a:latin typeface="Cambria Math" panose="02040503050406030204" pitchFamily="18" charset="0"/>
                                            </a:rPr>
                                            <m:t>𝑡</m:t>
                                          </m:r>
                                        </m:e>
                                      </m:d>
                                    </m:e>
                                  </m:d>
                                </m:den>
                              </m:f>
                              <m:r>
                                <a:rPr lang="ja-JP" altLang="en-US" sz="2800" i="1">
                                  <a:latin typeface="Cambria Math" panose="02040503050406030204" pitchFamily="18" charset="0"/>
                                </a:rPr>
                                <m:t>𝑑𝑡</m:t>
                              </m:r>
                            </m:e>
                          </m:nary>
                        </m:e>
                      </m:nary>
                    </m:oMath>
                  </m:oMathPara>
                </a14:m>
                <a:endParaRPr lang="ja-JP" altLang="en-US" sz="28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93706" y="3228122"/>
                <a:ext cx="5565883" cy="1109022"/>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266822" y="1891499"/>
            <a:ext cx="4819650" cy="461665"/>
          </a:xfrm>
          <a:prstGeom prst="rect">
            <a:avLst/>
          </a:prstGeom>
          <a:noFill/>
        </p:spPr>
        <p:txBody>
          <a:bodyPr wrap="square" rtlCol="0">
            <a:spAutoFit/>
          </a:bodyPr>
          <a:lstStyle/>
          <a:p>
            <a:r>
              <a:rPr kumimoji="1" lang="ja-JP" altLang="en-US" sz="2400" dirty="0" smtClean="0"/>
              <a:t>クラウドモデルの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7182" y="45333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109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lang="ja-JP" altLang="en-US" sz="2000" dirty="0" smtClean="0"/>
              <a:t>「無線アクセスポイント接続範囲」</a:t>
            </a:r>
            <a:endParaRPr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952498" y="2657475"/>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e>
                    </m:d>
                    <m:r>
                      <a:rPr lang="en-US" altLang="ja-JP" sz="2000" i="1">
                        <a:latin typeface="Cambria Math" panose="02040503050406030204" pitchFamily="18" charset="0"/>
                      </a:rPr>
                      <m:t>,</m:t>
                    </m:r>
                    <m:r>
                      <a:rPr lang="en-US" altLang="ja-JP" sz="2000" i="1">
                        <a:latin typeface="Cambria Math" panose="02040503050406030204" pitchFamily="18" charset="0"/>
                      </a:rPr>
                      <m:t>𝑟</m:t>
                    </m:r>
                  </m:oMath>
                </a14:m>
                <a:r>
                  <a:rPr kumimoji="1" lang="ja-JP" altLang="en-US" sz="2000" dirty="0" smtClean="0"/>
                  <a:t>として</a:t>
                </a:r>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952498" y="2657475"/>
                <a:ext cx="6781801" cy="400110"/>
              </a:xfrm>
              <a:prstGeom prst="rect">
                <a:avLst/>
              </a:prstGeom>
              <a:blipFill rotWithShape="0">
                <a:blip r:embed="rId2"/>
                <a:stretch>
                  <a:fillRect l="-898" t="-757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408718" y="3664593"/>
                <a:ext cx="397596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𝐴</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408718" y="3664593"/>
                <a:ext cx="3975960" cy="976614"/>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878493" y="3244478"/>
                <a:ext cx="5460982"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78493" y="3244478"/>
                <a:ext cx="5460982" cy="916148"/>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964218" y="1839273"/>
            <a:ext cx="5581650" cy="830997"/>
          </a:xfrm>
          <a:prstGeom prst="rect">
            <a:avLst/>
          </a:prstGeom>
          <a:noFill/>
        </p:spPr>
        <p:txBody>
          <a:bodyPr wrap="square" rtlCol="0">
            <a:spAutoFit/>
          </a:bodyPr>
          <a:lstStyle/>
          <a:p>
            <a:r>
              <a:rPr lang="en-US" altLang="ja-JP" sz="2400" i="1" dirty="0"/>
              <a:t>n</a:t>
            </a:r>
            <a:r>
              <a:rPr lang="ja-JP" altLang="ja-JP" sz="2400" dirty="0"/>
              <a:t>番目のルータのアクセス可能範囲内に時刻</a:t>
            </a:r>
            <a:r>
              <a:rPr lang="en-US" altLang="ja-JP" sz="2400" i="1" dirty="0"/>
              <a:t>t</a:t>
            </a:r>
            <a:r>
              <a:rPr lang="ja-JP" altLang="ja-JP" sz="2400" dirty="0"/>
              <a:t>の対象者が存在するか否か</a:t>
            </a:r>
            <a:endParaRPr kumimoji="1" lang="ja-JP" altLang="en-US" sz="2400" dirty="0"/>
          </a:p>
        </p:txBody>
      </p:sp>
    </p:spTree>
    <p:extLst>
      <p:ext uri="{BB962C8B-B14F-4D97-AF65-F5344CB8AC3E}">
        <p14:creationId xmlns:p14="http://schemas.microsoft.com/office/powerpoint/2010/main" val="75256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373525" y="3179903"/>
                <a:ext cx="6644255" cy="9637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en-US" sz="2400" i="1">
                              <a:latin typeface="Cambria Math" panose="02040503050406030204" pitchFamily="18" charset="0"/>
                            </a:rPr>
                          </m:ctrlPr>
                        </m:naryPr>
                        <m: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0">
                                  <a:latin typeface="Cambria Math" panose="02040503050406030204" pitchFamily="18" charset="0"/>
                                </a:rPr>
                                <m:t>0</m:t>
                              </m:r>
                            </m:sub>
                          </m:sSub>
                        </m:sub>
                        <m:sup>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1">
                                  <a:latin typeface="Cambria Math" panose="02040503050406030204" pitchFamily="18" charset="0"/>
                                </a:rPr>
                                <m:t>𝑛</m:t>
                              </m:r>
                            </m:sub>
                          </m:sSub>
                        </m:sup>
                        <m:e>
                          <m:nary>
                            <m:naryPr>
                              <m:chr m:val="∑"/>
                              <m:limLoc m:val="subSup"/>
                              <m:supHide m:val="on"/>
                              <m:ctrlPr>
                                <a:rPr lang="ja-JP" altLang="en-US" sz="2400" i="1">
                                  <a:latin typeface="Cambria Math" panose="02040503050406030204" pitchFamily="18" charset="0"/>
                                </a:rPr>
                              </m:ctrlPr>
                            </m:naryPr>
                            <m:sub>
                              <m:r>
                                <a:rPr lang="ja-JP" altLang="en-US" sz="2400" i="1">
                                  <a:latin typeface="Cambria Math" panose="02040503050406030204" pitchFamily="18" charset="0"/>
                                </a:rPr>
                                <m:t>𝑛</m:t>
                              </m:r>
                              <m:r>
                                <a:rPr lang="ja-JP" altLang="en-US" sz="2400" i="0">
                                  <a:latin typeface="Cambria Math" panose="02040503050406030204" pitchFamily="18" charset="0"/>
                                </a:rPr>
                                <m:t>∈</m:t>
                              </m:r>
                              <m:r>
                                <a:rPr lang="ja-JP" altLang="en-US" sz="2400" i="1">
                                  <a:latin typeface="Cambria Math" panose="02040503050406030204" pitchFamily="18" charset="0"/>
                                </a:rPr>
                                <m:t>𝑅</m:t>
                              </m:r>
                            </m:sub>
                            <m:sup/>
                            <m:e>
                              <m:d>
                                <m:dPr>
                                  <m:begChr m:val="{"/>
                                  <m:endChr m:val="}"/>
                                  <m:ctrlPr>
                                    <a:rPr lang="ja-JP" altLang="en-US" sz="2400" i="1">
                                      <a:latin typeface="Cambria Math" panose="02040503050406030204" pitchFamily="18" charset="0"/>
                                    </a:rPr>
                                  </m:ctrlPr>
                                </m:dPr>
                                <m:e>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d>
                                  <m:f>
                                    <m:fPr>
                                      <m:ctrlPr>
                                        <a:rPr lang="ja-JP" altLang="en-US" sz="2400" i="1">
                                          <a:latin typeface="Cambria Math" panose="02040503050406030204" pitchFamily="18" charset="0"/>
                                        </a:rPr>
                                      </m:ctrlPr>
                                    </m:fPr>
                                    <m:num>
                                      <m:d>
                                        <m:dPr>
                                          <m:begChr m:val=""/>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r>
                                            <a:rPr lang="ja-JP" altLang="en-US" sz="2400" i="0">
                                              <a:latin typeface="Cambria Math" panose="02040503050406030204" pitchFamily="18" charset="0"/>
                                            </a:rPr>
                                            <m:t>(</m:t>
                                          </m:r>
                                          <m:r>
                                            <a:rPr lang="ja-JP" altLang="en-US" sz="2400" i="1">
                                              <a:latin typeface="Cambria Math" panose="02040503050406030204" pitchFamily="18" charset="0"/>
                                            </a:rPr>
                                            <m:t>𝑁</m:t>
                                          </m:r>
                                          <m:r>
                                            <a:rPr lang="ja-JP" altLang="en-US" sz="2400" i="0">
                                              <a:latin typeface="Cambria Math" panose="02040503050406030204" pitchFamily="18" charset="0"/>
                                            </a:rPr>
                                            <m:t>(</m:t>
                                          </m:r>
                                          <m:r>
                                            <a:rPr lang="ja-JP" altLang="en-US" sz="2400" i="1">
                                              <a:latin typeface="Cambria Math" panose="02040503050406030204" pitchFamily="18" charset="0"/>
                                            </a:rPr>
                                            <m:t>𝑡</m:t>
                                          </m:r>
                                          <m:r>
                                            <a:rPr lang="ja-JP" altLang="en-US" sz="2400" i="0">
                                              <a:latin typeface="Cambria Math" panose="02040503050406030204" pitchFamily="18" charset="0"/>
                                            </a:rPr>
                                            <m:t>)</m:t>
                                          </m:r>
                                        </m:e>
                                      </m:d>
                                    </m:num>
                                    <m:den>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d>
                                            <m:dPr>
                                              <m:begChr m:val=""/>
                                              <m:ctrlPr>
                                                <a:rPr lang="ja-JP" altLang="en-US" sz="2400" i="1">
                                                  <a:latin typeface="Cambria Math" panose="02040503050406030204" pitchFamily="18" charset="0"/>
                                                </a:rPr>
                                              </m:ctrlPr>
                                            </m:dPr>
                                            <m:e>
                                              <m:r>
                                                <a:rPr lang="ja-JP" altLang="en-US" sz="2400" i="1">
                                                  <a:latin typeface="Cambria Math" panose="02040503050406030204" pitchFamily="18" charset="0"/>
                                                </a:rPr>
                                                <m:t>𝑃</m:t>
                                              </m:r>
                                              <m:r>
                                                <a:rPr lang="ja-JP" altLang="en-US" sz="2400" i="0">
                                                  <a:latin typeface="Cambria Math" panose="02040503050406030204" pitchFamily="18" charset="0"/>
                                                </a:rPr>
                                                <m:t>(</m:t>
                                              </m:r>
                                              <m:r>
                                                <a:rPr lang="ja-JP" altLang="en-US" sz="2400" i="1">
                                                  <a:latin typeface="Cambria Math" panose="02040503050406030204" pitchFamily="18" charset="0"/>
                                                </a:rPr>
                                                <m:t>𝑡</m:t>
                                              </m:r>
                                            </m:e>
                                          </m:d>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r>
                                            <a:rPr lang="ja-JP" altLang="en-US" sz="2400" i="1">
                                              <a:latin typeface="Cambria Math" panose="02040503050406030204" pitchFamily="18" charset="0"/>
                                            </a:rPr>
                                            <m:t>𝑁</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e>
                                      </m:d>
                                    </m:den>
                                  </m:f>
                                </m:e>
                              </m:d>
                              <m:r>
                                <a:rPr lang="ja-JP" altLang="en-US" sz="2400" i="1">
                                  <a:latin typeface="Cambria Math" panose="02040503050406030204" pitchFamily="18" charset="0"/>
                                </a:rPr>
                                <m:t>𝑑𝑡</m:t>
                              </m:r>
                            </m:e>
                          </m:nary>
                        </m:e>
                      </m:nary>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373525" y="3179903"/>
                <a:ext cx="6644255" cy="963790"/>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657475" y="1753089"/>
            <a:ext cx="3590925" cy="461665"/>
          </a:xfrm>
          <a:prstGeom prst="rect">
            <a:avLst/>
          </a:prstGeom>
          <a:noFill/>
        </p:spPr>
        <p:txBody>
          <a:bodyPr wrap="square" rtlCol="0">
            <a:spAutoFit/>
          </a:bodyPr>
          <a:lstStyle/>
          <a:p>
            <a:r>
              <a:rPr kumimoji="1" lang="en-US" altLang="ja-JP" sz="2400" dirty="0" smtClean="0"/>
              <a:t>LPLC</a:t>
            </a:r>
            <a:r>
              <a:rPr kumimoji="1" lang="ja-JP" altLang="en-US" sz="2400" dirty="0" smtClean="0"/>
              <a:t>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26187" y="44571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87353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39" y="1336235"/>
            <a:ext cx="6733885" cy="461665"/>
          </a:xfrm>
          <a:prstGeom prst="rect">
            <a:avLst/>
          </a:prstGeom>
          <a:noFill/>
        </p:spPr>
        <p:txBody>
          <a:bodyPr wrap="square" rtlCol="0">
            <a:spAutoFit/>
          </a:bodyPr>
          <a:lstStyle/>
          <a:p>
            <a:r>
              <a:rPr lang="ja-JP" altLang="en-US" sz="2400" dirty="0" smtClean="0"/>
              <a:t>松江駅構内の内，壁に囲まれていない部分</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ja-JP" sz="2000" dirty="0"/>
              <a:t>サービス領域の面積の内何％がセンシング可能であるかを示すサービス領域カバー率を定義</a:t>
            </a:r>
            <a:endParaRPr kumimoji="1" lang="ja-JP" altLang="en-US" sz="2000" dirty="0"/>
          </a:p>
        </p:txBody>
      </p:sp>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
        <p:nvSpPr>
          <p:cNvPr id="2" name="正方形/長方形 1"/>
          <p:cNvSpPr/>
          <p:nvPr/>
        </p:nvSpPr>
        <p:spPr>
          <a:xfrm>
            <a:off x="6304762" y="3192500"/>
            <a:ext cx="819455" cy="369332"/>
          </a:xfrm>
          <a:prstGeom prst="rect">
            <a:avLst/>
          </a:prstGeom>
        </p:spPr>
        <p:txBody>
          <a:bodyPr wrap="none">
            <a:spAutoFit/>
          </a:bodyPr>
          <a:lstStyle/>
          <a:p>
            <a:r>
              <a:rPr lang="en-US" altLang="ja-JP" dirty="0">
                <a:latin typeface="Times New Roman" panose="02020603050405020304" pitchFamily="18" charset="0"/>
                <a:ea typeface="ＭＳ 明朝" panose="02020609040205080304" pitchFamily="17" charset="-128"/>
              </a:rPr>
              <a:t>46.1</a:t>
            </a:r>
            <a:r>
              <a:rPr lang="ja-JP" altLang="ja-JP" dirty="0">
                <a:latin typeface="Times New Roman" panose="02020603050405020304" pitchFamily="18" charset="0"/>
                <a:ea typeface="ＭＳ 明朝" panose="02020609040205080304" pitchFamily="17" charset="-128"/>
                <a:cs typeface="Times New Roman" panose="02020603050405020304" pitchFamily="18" charset="0"/>
              </a:rPr>
              <a:t>％</a:t>
            </a:r>
            <a:endParaRPr lang="ja-JP" altLang="en-US"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69206"/>
            <a:ext cx="9144000" cy="1760053"/>
          </a:xfrm>
          <a:prstGeom prst="rect">
            <a:avLst/>
          </a:prstGeom>
        </p:spPr>
      </p:pic>
    </p:spTree>
    <p:extLst>
      <p:ext uri="{BB962C8B-B14F-4D97-AF65-F5344CB8AC3E}">
        <p14:creationId xmlns:p14="http://schemas.microsoft.com/office/powerpoint/2010/main" val="4039611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152524" y="1191639"/>
            <a:ext cx="7124701" cy="1569660"/>
          </a:xfrm>
          <a:prstGeom prst="rect">
            <a:avLst/>
          </a:prstGeom>
          <a:noFill/>
        </p:spPr>
        <p:txBody>
          <a:bodyPr wrap="square" rtlCol="0">
            <a:spAutoFit/>
          </a:bodyPr>
          <a:lstStyle/>
          <a:p>
            <a:r>
              <a:rPr lang="ja-JP" altLang="ja-JP" sz="2400" dirty="0"/>
              <a:t>カメラのセンシング周期を</a:t>
            </a:r>
            <a:r>
              <a:rPr lang="en-US" altLang="ja-JP" sz="2400" dirty="0"/>
              <a:t>1</a:t>
            </a:r>
            <a:r>
              <a:rPr lang="ja-JP" altLang="ja-JP" sz="2400" dirty="0"/>
              <a:t>秒とする</a:t>
            </a:r>
            <a:r>
              <a:rPr lang="ja-JP" altLang="ja-JP" sz="2400" dirty="0" smtClean="0"/>
              <a:t>．</a:t>
            </a:r>
            <a:endParaRPr lang="en-US" altLang="ja-JP" sz="2400" dirty="0" smtClean="0"/>
          </a:p>
          <a:p>
            <a:r>
              <a:rPr lang="ja-JP" altLang="ja-JP" sz="2400" dirty="0" smtClean="0"/>
              <a:t>オープンデータ</a:t>
            </a:r>
            <a:r>
              <a:rPr lang="ja-JP" altLang="ja-JP" sz="2400" dirty="0"/>
              <a:t>は</a:t>
            </a:r>
            <a:r>
              <a:rPr lang="en-US" altLang="ja-JP" sz="2400" dirty="0"/>
              <a:t>1</a:t>
            </a:r>
            <a:r>
              <a:rPr lang="ja-JP" altLang="ja-JP" sz="2400" dirty="0"/>
              <a:t>分毎に更新されるので</a:t>
            </a:r>
            <a:r>
              <a:rPr lang="ja-JP" altLang="ja-JP" sz="2400" dirty="0" smtClean="0"/>
              <a:t>，</a:t>
            </a:r>
            <a:endParaRPr lang="en-US" altLang="ja-JP" sz="2400" dirty="0" smtClean="0"/>
          </a:p>
          <a:p>
            <a:r>
              <a:rPr lang="ja-JP" altLang="ja-JP" sz="2400" dirty="0" smtClean="0"/>
              <a:t>次</a:t>
            </a:r>
            <a:r>
              <a:rPr lang="ja-JP" altLang="ja-JP" sz="2400" dirty="0"/>
              <a:t>に示すアルゴリズムを</a:t>
            </a:r>
            <a:r>
              <a:rPr lang="ja-JP" altLang="ja-JP" sz="2400" dirty="0" smtClean="0"/>
              <a:t>用いてオープンデータを</a:t>
            </a:r>
            <a:endParaRPr lang="en-US" altLang="ja-JP" sz="2400" dirty="0" smtClean="0"/>
          </a:p>
          <a:p>
            <a:r>
              <a:rPr lang="en-US" altLang="ja-JP" sz="2400" dirty="0" smtClean="0"/>
              <a:t>1</a:t>
            </a:r>
            <a:r>
              <a:rPr lang="ja-JP" altLang="ja-JP" sz="2400" dirty="0"/>
              <a:t>秒毎のデータへ変換した．</a:t>
            </a:r>
            <a:endParaRPr kumimoji="1" lang="ja-JP" altLang="en-US" sz="2400" dirty="0"/>
          </a:p>
        </p:txBody>
      </p:sp>
      <p:graphicFrame>
        <p:nvGraphicFramePr>
          <p:cNvPr id="4" name="表 3"/>
          <p:cNvGraphicFramePr>
            <a:graphicFrameLocks noGrp="1"/>
          </p:cNvGraphicFramePr>
          <p:nvPr>
            <p:extLst>
              <p:ext uri="{D42A27DB-BD31-4B8C-83A1-F6EECF244321}">
                <p14:modId xmlns:p14="http://schemas.microsoft.com/office/powerpoint/2010/main" val="4046425935"/>
              </p:ext>
            </p:extLst>
          </p:nvPr>
        </p:nvGraphicFramePr>
        <p:xfrm>
          <a:off x="1823402" y="3164997"/>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vals[12][60]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1587986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29889642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444691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290" y="984886"/>
            <a:ext cx="3543158" cy="2003148"/>
          </a:xfrm>
          <a:prstGeom prst="rect">
            <a:avLst/>
          </a:prstGeom>
          <a:noFill/>
          <a:ln>
            <a:solidFill>
              <a:schemeClr val="tx1"/>
            </a:solidFill>
          </a:ln>
        </p:spPr>
      </p:pic>
      <p:pic>
        <p:nvPicPr>
          <p:cNvPr id="8" name="図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6183" y="915448"/>
            <a:ext cx="3685628" cy="2142024"/>
          </a:xfrm>
          <a:prstGeom prst="rect">
            <a:avLst/>
          </a:prstGeom>
          <a:noFill/>
          <a:ln>
            <a:solidFill>
              <a:schemeClr val="tx1"/>
            </a:solidFill>
          </a:ln>
        </p:spPr>
      </p:pic>
      <p:pic>
        <p:nvPicPr>
          <p:cNvPr id="9" name="図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00" y="3254417"/>
            <a:ext cx="5059680" cy="3037205"/>
          </a:xfrm>
          <a:prstGeom prst="rect">
            <a:avLst/>
          </a:prstGeom>
          <a:noFill/>
          <a:ln>
            <a:solidFill>
              <a:schemeClr val="tx1"/>
            </a:solidFill>
          </a:ln>
        </p:spPr>
      </p:pic>
    </p:spTree>
    <p:extLst>
      <p:ext uri="{BB962C8B-B14F-4D97-AF65-F5344CB8AC3E}">
        <p14:creationId xmlns:p14="http://schemas.microsoft.com/office/powerpoint/2010/main" val="600895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次にやること</a:t>
            </a:r>
            <a:endParaRPr kumimoji="1" lang="ja-JP" altLang="en-US" dirty="0"/>
          </a:p>
        </p:txBody>
      </p:sp>
      <p:sp>
        <p:nvSpPr>
          <p:cNvPr id="3" name="コンテンツ プレースホルダー 2"/>
          <p:cNvSpPr>
            <a:spLocks noGrp="1"/>
          </p:cNvSpPr>
          <p:nvPr>
            <p:ph idx="1"/>
          </p:nvPr>
        </p:nvSpPr>
        <p:spPr>
          <a:xfrm>
            <a:off x="258999" y="1037684"/>
            <a:ext cx="8532576" cy="4679451"/>
          </a:xfrm>
        </p:spPr>
        <p:txBody>
          <a:bodyPr>
            <a:normAutofit/>
          </a:bodyPr>
          <a:lstStyle/>
          <a:p>
            <a:r>
              <a:rPr kumimoji="1" lang="en-US" altLang="ja-JP" sz="3200" dirty="0" smtClean="0"/>
              <a:t>LPLC</a:t>
            </a:r>
            <a:r>
              <a:rPr kumimoji="1" lang="ja-JP" altLang="en-US" sz="3200" dirty="0" smtClean="0"/>
              <a:t>モデルの実用化に向けた研究</a:t>
            </a:r>
            <a:endParaRPr lang="en-US" altLang="ja-JP" sz="3200" dirty="0" smtClean="0"/>
          </a:p>
          <a:p>
            <a:pPr lvl="1"/>
            <a:r>
              <a:rPr kumimoji="1" lang="ja-JP" altLang="en-US" sz="2800" dirty="0" smtClean="0"/>
              <a:t>実証実験</a:t>
            </a:r>
            <a:endParaRPr kumimoji="1" lang="en-US" altLang="ja-JP" sz="2800" dirty="0" smtClean="0"/>
          </a:p>
          <a:p>
            <a:pPr lvl="1"/>
            <a:r>
              <a:rPr lang="ja-JP" altLang="en-US" sz="2800" dirty="0"/>
              <a:t>今</a:t>
            </a:r>
            <a:r>
              <a:rPr lang="ja-JP" altLang="en-US" sz="2800" dirty="0" smtClean="0"/>
              <a:t>のままだと</a:t>
            </a:r>
            <a:r>
              <a:rPr lang="en-US" altLang="ja-JP" sz="2800" dirty="0" smtClean="0"/>
              <a:t>NPD</a:t>
            </a:r>
            <a:r>
              <a:rPr lang="ja-JP" altLang="en-US" sz="2800" dirty="0" smtClean="0"/>
              <a:t>流出比削減率が微妙なので</a:t>
            </a:r>
            <a:r>
              <a:rPr lang="en-US" altLang="ja-JP" sz="2800" dirty="0" smtClean="0"/>
              <a:t>…</a:t>
            </a:r>
          </a:p>
          <a:p>
            <a:pPr lvl="1"/>
            <a:r>
              <a:rPr kumimoji="1" lang="ja-JP" altLang="en-US" sz="2800" dirty="0" smtClean="0"/>
              <a:t>多人数を一つの</a:t>
            </a:r>
            <a:r>
              <a:rPr kumimoji="1" lang="en-US" altLang="ja-JP" sz="2800" dirty="0" smtClean="0"/>
              <a:t>LPLC</a:t>
            </a:r>
            <a:r>
              <a:rPr kumimoji="1" lang="ja-JP" altLang="en-US" sz="2800" dirty="0" smtClean="0"/>
              <a:t>ノードで見守る</a:t>
            </a:r>
            <a:r>
              <a:rPr kumimoji="1" lang="ja-JP" altLang="en-US" sz="2800" dirty="0" smtClean="0"/>
              <a:t>とか</a:t>
            </a:r>
            <a:endParaRPr kumimoji="1" lang="en-US" altLang="ja-JP" sz="2800" dirty="0" smtClean="0"/>
          </a:p>
          <a:p>
            <a:r>
              <a:rPr lang="ja-JP" altLang="en-US" sz="3200" dirty="0" smtClean="0"/>
              <a:t>オープンデータを使って何かもう少し</a:t>
            </a:r>
            <a:endParaRPr lang="en-US" altLang="ja-JP" sz="3200" dirty="0" smtClean="0"/>
          </a:p>
          <a:p>
            <a:pPr lvl="1"/>
            <a:r>
              <a:rPr kumimoji="1" lang="ja-JP" altLang="en-US" sz="2800" dirty="0" smtClean="0"/>
              <a:t>データ数が結構多いので解析したら面白いかも</a:t>
            </a:r>
            <a:endParaRPr kumimoji="1" lang="en-US" altLang="ja-JP" sz="2800" dirty="0" smtClean="0"/>
          </a:p>
          <a:p>
            <a:r>
              <a:rPr lang="ja-JP" altLang="en-US" sz="3200" dirty="0" smtClean="0"/>
              <a:t>シミュレータ引継ぎ</a:t>
            </a:r>
            <a:endParaRPr lang="en-US" altLang="ja-JP" sz="3200" dirty="0" smtClean="0"/>
          </a:p>
          <a:p>
            <a:pPr lvl="1"/>
            <a:r>
              <a:rPr kumimoji="1" lang="en-US" altLang="ja-JP" sz="2800" dirty="0" smtClean="0"/>
              <a:t>LPLC</a:t>
            </a:r>
            <a:r>
              <a:rPr kumimoji="1" lang="ja-JP" altLang="en-US" sz="2800" dirty="0" smtClean="0"/>
              <a:t>シミュレータって</a:t>
            </a:r>
            <a:r>
              <a:rPr kumimoji="1" lang="ja-JP" altLang="en-US" sz="2800" dirty="0" err="1" smtClean="0"/>
              <a:t>のが</a:t>
            </a:r>
            <a:r>
              <a:rPr kumimoji="1" lang="ja-JP" altLang="en-US" sz="2800" dirty="0" smtClean="0"/>
              <a:t>あるので引継ぎやる</a:t>
            </a:r>
            <a:endParaRPr kumimoji="1" lang="en-US" altLang="ja-JP" sz="2800" dirty="0" smtClean="0"/>
          </a:p>
          <a:p>
            <a:pPr lvl="1"/>
            <a:r>
              <a:rPr lang="en-US" altLang="ja-JP" sz="2800" dirty="0" smtClean="0"/>
              <a:t>C++</a:t>
            </a:r>
            <a:r>
              <a:rPr lang="ja-JP" altLang="en-US" sz="2800" dirty="0" smtClean="0"/>
              <a:t>で書いてあるが如何でしょうか</a:t>
            </a:r>
            <a:endParaRPr kumimoji="1" lang="en-US" altLang="ja-JP" sz="2800" dirty="0" smtClean="0"/>
          </a:p>
        </p:txBody>
      </p:sp>
    </p:spTree>
    <p:extLst>
      <p:ext uri="{BB962C8B-B14F-4D97-AF65-F5344CB8AC3E}">
        <p14:creationId xmlns:p14="http://schemas.microsoft.com/office/powerpoint/2010/main" val="1627145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3116</TotalTime>
  <Words>2377</Words>
  <Application>Microsoft Office PowerPoint</Application>
  <PresentationFormat>画面に合わせる (4:3)</PresentationFormat>
  <Paragraphs>509</Paragraphs>
  <Slides>63</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63</vt:i4>
      </vt:variant>
    </vt:vector>
  </HeadingPairs>
  <TitlesOfParts>
    <vt:vector size="76"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Office テーマ</vt:lpstr>
      <vt:lpstr>広域センサネットワークを用いたトラッキングサービスにおける サービスに不要なプライバシデータ流出比の定量評価</vt:lpstr>
      <vt:lpstr>目次</vt:lpstr>
      <vt:lpstr>あらまし</vt:lpstr>
      <vt:lpstr>あらまし</vt:lpstr>
      <vt:lpstr>あらまし</vt:lpstr>
      <vt:lpstr>あらまし</vt:lpstr>
      <vt:lpstr>あらまし</vt:lpstr>
      <vt:lpstr>あらまし</vt:lpstr>
      <vt:lpstr>あらまし</vt:lpstr>
      <vt:lpstr>あらまし</vt:lpstr>
      <vt:lpstr>既存研究</vt:lpstr>
      <vt:lpstr>既存研究</vt:lpstr>
      <vt:lpstr>既存研究</vt:lpstr>
      <vt:lpstr>既存研究</vt:lpstr>
      <vt:lpstr>研究動機</vt:lpstr>
      <vt:lpstr>研究動機</vt:lpstr>
      <vt:lpstr>研究動機</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非対象者の人数の概算</vt:lpstr>
      <vt:lpstr>対象者の動き</vt:lpstr>
      <vt:lpstr>対象者の動き</vt:lpstr>
      <vt:lpstr>シミュレーション設計</vt:lpstr>
      <vt:lpstr>シミュレーション結果</vt:lpstr>
      <vt:lpstr>シミュレーション結果</vt:lpstr>
      <vt:lpstr>まとめ</vt:lpstr>
      <vt:lpstr>次にやること</vt:lpstr>
      <vt:lpstr>PowerPoint プレゼンテーション</vt:lpstr>
      <vt:lpstr>PowerPoint プレゼンテーション</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253</cp:revision>
  <dcterms:created xsi:type="dcterms:W3CDTF">2018-06-05T10:45:52Z</dcterms:created>
  <dcterms:modified xsi:type="dcterms:W3CDTF">2019-02-28T05:01:39Z</dcterms:modified>
</cp:coreProperties>
</file>